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4" r:id="rId4"/>
    <p:sldId id="281" r:id="rId5"/>
    <p:sldId id="267" r:id="rId6"/>
    <p:sldId id="278" r:id="rId7"/>
    <p:sldId id="279" r:id="rId8"/>
    <p:sldId id="259" r:id="rId9"/>
    <p:sldId id="282" r:id="rId10"/>
    <p:sldId id="260" r:id="rId11"/>
    <p:sldId id="261" r:id="rId12"/>
    <p:sldId id="268" r:id="rId13"/>
    <p:sldId id="270" r:id="rId14"/>
    <p:sldId id="285" r:id="rId15"/>
    <p:sldId id="287" r:id="rId16"/>
    <p:sldId id="284" r:id="rId17"/>
    <p:sldId id="262" r:id="rId18"/>
    <p:sldId id="264" r:id="rId19"/>
    <p:sldId id="265" r:id="rId20"/>
    <p:sldId id="272" r:id="rId21"/>
    <p:sldId id="276" r:id="rId22"/>
    <p:sldId id="269" r:id="rId23"/>
    <p:sldId id="263" r:id="rId24"/>
    <p:sldId id="277" r:id="rId25"/>
    <p:sldId id="271" r:id="rId26"/>
    <p:sldId id="273" r:id="rId27"/>
    <p:sldId id="266" r:id="rId28"/>
    <p:sldId id="286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2DE24-1B0B-42D3-A625-96B35973F91D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AC38D-D0BB-422E-BC3F-A87AEDF3B5A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240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B04-E50D-44C4-B870-AD90D954C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2FD4D-FBC7-4E8F-BAB3-49B66F34E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70DE-59F6-4B1A-BBF7-ACAA1C81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BF0A-D478-4F96-93D0-1418D7AF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2339F-2F4F-4D8C-BFE3-1E57D27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34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9AD-ED00-41D0-9842-4EFCC296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5301-7218-42B2-94FD-E0243633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F39C-2DE4-4A3D-8226-88F63DAD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483F-3328-4195-B95F-3793F9B6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403F-4853-460A-8C99-979E788D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44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7F809-7884-4E1C-B85F-B0C82C52C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0903C-A6E9-48B7-BC8C-C1C697FB7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675B-65C8-4C63-AB04-47EEBED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4FC02-3467-4386-B56D-C31A102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0666-0065-4832-AF06-44344613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522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227-229D-4DB3-8858-0AC30C26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8238-FD44-4FBA-A52C-1CA48DB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D2AE-4EF4-44AD-8ADD-53905235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82717-AA85-4065-8D48-0D1FFC17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E11-D8D1-42EF-8AED-622B71DC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2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313F-3C63-4D2A-BBA4-E37E3A6F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331EF-E3D0-4D30-87AC-297AC6BA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2EBF-9068-4AF9-873A-A9EBEBF8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AAEF-3D20-4332-89CF-96210E59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5F98-D6D0-4912-B9F7-76F2F867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84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1F2F-2690-4F61-8D6C-34D08A0D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78D5-1953-41C7-AB2F-D927B4793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B8FEE-29C3-45DA-8BD4-0E2CAA15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FAA66-8DA4-4923-97D3-9EF2DC5C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6BBCA-5F21-4F3A-86DA-AC98927C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2C0C-8AC1-4CBE-AD8A-2A541900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749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693-E154-4FA0-B394-C1D37FE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2642-0477-4DB3-AA54-3D1D6A79B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67B27-C1E9-48EB-B55A-7F2358701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178C8-2CB3-41E6-98C9-88852C318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58EF-F651-4F93-88BC-4431EEC43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67803-7E14-46A8-978C-9B87F1F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906ED-27FE-4FC6-9435-BBE98F0C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B0937-5EB2-4581-AEB1-295318EB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1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C42E-888A-42D9-AF75-D79AB8DB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ADD6-6BCD-49A7-9A19-FEC07C10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7FF33-0E33-441E-81EB-6ED99016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4F0F8-87E8-49EE-82B9-80238778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33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A92DA-1858-4CEC-A5B4-3C92AB15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EBEBF-C3B1-4DFF-B2FC-8268D046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9F36-EB7A-484E-8D84-D7C56FF1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105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3CE1-F0F4-40D6-8733-49BE7F73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2A6CA-A2BB-469E-8FA4-F7233724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AF059-91AE-4CA4-B6E8-ABE0BB075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DB73-A505-427D-B77D-54F63113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8F08-0830-49B5-945C-2B996D8B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3346-6354-47B1-8410-0D552C21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77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1592-A1DD-4C6F-8A9B-FF49BD0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4750A-F46E-4468-862C-8FCD7E1D2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A6451-494E-4C86-BCF0-FC3950017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E5A4-32EE-413F-B4C1-FF2FE9C1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2638E-EE77-4EE0-9774-97E04E1D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4B98-E18B-4CCE-B8BE-99367092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3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916E0-C1EA-4338-B2C3-370416C2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7CB45-A947-44E1-A5B4-30F2F84AC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42EDA-76C9-4B64-9E3C-16E93CF7B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E7AA-4D50-468B-9F68-D6E93A083613}" type="datetimeFigureOut">
              <a:rPr lang="en-NL" smtClean="0"/>
              <a:t>30/09/2019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02AA-AA97-4201-97EF-12084D20E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47E8-1E16-476B-BBFF-F36346F25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B8B2-894D-4124-A087-003A5F637DF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7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1CE0-4B1A-46F0-B319-29C596F34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custom inconsistent knowledge graphs 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9980-9739-4842-AD77-C420FAF85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 Artificial Intelligence Master Thesis</a:t>
            </a:r>
          </a:p>
          <a:p>
            <a:r>
              <a:rPr lang="en-US" dirty="0"/>
              <a:t>Thomas de Groot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110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BA1B-58C3-4B48-A646-F81F3ABF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06B7BD3-5324-4B0A-A823-E1B8F84AE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" y="1690688"/>
            <a:ext cx="9118069" cy="4586538"/>
          </a:xfrm>
        </p:spPr>
      </p:pic>
    </p:spTree>
    <p:extLst>
      <p:ext uri="{BB962C8B-B14F-4D97-AF65-F5344CB8AC3E}">
        <p14:creationId xmlns:p14="http://schemas.microsoft.com/office/powerpoint/2010/main" val="156440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5" name="Content Placeholder 4" descr="Splitting of the graph into smaller subgraphs.">
            <a:extLst>
              <a:ext uri="{FF2B5EF4-FFF2-40B4-BE49-F238E27FC236}">
                <a16:creationId xmlns:a16="http://schemas.microsoft.com/office/drawing/2014/main" id="{876FD5C8-46EB-4891-B3CE-00950B49A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79" y="1581631"/>
            <a:ext cx="5330508" cy="39001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91B21-B2F5-4142-808E-9B522AB82822}"/>
              </a:ext>
            </a:extLst>
          </p:cNvPr>
          <p:cNvSpPr txBox="1"/>
          <p:nvPr/>
        </p:nvSpPr>
        <p:spPr>
          <a:xfrm>
            <a:off x="318782" y="1690688"/>
            <a:ext cx="47850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Impractical to retrieve contradictions from the complete graph</a:t>
            </a:r>
          </a:p>
          <a:p>
            <a:endParaRPr lang="en-US" dirty="0"/>
          </a:p>
          <a:p>
            <a:r>
              <a:rPr lang="en-US" dirty="0"/>
              <a:t>Splitting the graph into smaller graphs most viable method</a:t>
            </a:r>
          </a:p>
          <a:p>
            <a:endParaRPr lang="en-US" dirty="0"/>
          </a:p>
          <a:p>
            <a:r>
              <a:rPr lang="en-US" dirty="0"/>
              <a:t>Possible to break existing contradictions</a:t>
            </a:r>
          </a:p>
          <a:p>
            <a:endParaRPr lang="en-US" dirty="0"/>
          </a:p>
          <a:p>
            <a:r>
              <a:rPr lang="en-US" dirty="0"/>
              <a:t>Implement redundancy to combat.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956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90E9AE-8B2E-428B-B151-4D67F10C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2" y="2114814"/>
            <a:ext cx="6723479" cy="35918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2DB9D-1F2B-4166-9E23-FDE7743E722A}"/>
              </a:ext>
            </a:extLst>
          </p:cNvPr>
          <p:cNvSpPr txBox="1"/>
          <p:nvPr/>
        </p:nvSpPr>
        <p:spPr>
          <a:xfrm>
            <a:off x="7296539" y="1390261"/>
            <a:ext cx="436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the subgraph is consistent</a:t>
            </a:r>
          </a:p>
          <a:p>
            <a:endParaRPr lang="en-US" dirty="0"/>
          </a:p>
          <a:p>
            <a:r>
              <a:rPr lang="en-US" dirty="0"/>
              <a:t>When the graph is inconsistent retrieve the reasons why.</a:t>
            </a:r>
          </a:p>
          <a:p>
            <a:endParaRPr lang="en-US" dirty="0"/>
          </a:p>
          <a:p>
            <a:r>
              <a:rPr lang="en-US" dirty="0"/>
              <a:t>Find the minimal justification for each contradiction.</a:t>
            </a:r>
          </a:p>
        </p:txBody>
      </p:sp>
    </p:spTree>
    <p:extLst>
      <p:ext uri="{BB962C8B-B14F-4D97-AF65-F5344CB8AC3E}">
        <p14:creationId xmlns:p14="http://schemas.microsoft.com/office/powerpoint/2010/main" val="186616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5D43-CEC6-403F-83DB-C0D00B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AEFE9-D4DD-4125-88D2-96F4F307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1816295"/>
            <a:ext cx="48892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justification is transformed in their Inconsistency pattern.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consistency pattern is not yet known it is added to the list of inconsistencies.</a:t>
            </a:r>
            <a:endParaRPr lang="en-NL" dirty="0"/>
          </a:p>
        </p:txBody>
      </p:sp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D9864-C7F5-4272-86FC-29533668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687"/>
            <a:ext cx="5517444" cy="3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Internal validation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068132"/>
              </p:ext>
            </p:extLst>
          </p:nvPr>
        </p:nvGraphicFramePr>
        <p:xfrm>
          <a:off x="838200" y="1825624"/>
          <a:ext cx="3967716" cy="322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057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2297659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</a:tblGrid>
              <a:tr h="720443">
                <a:tc>
                  <a:txBody>
                    <a:bodyPr/>
                    <a:lstStyle/>
                    <a:p>
                      <a:r>
                        <a:rPr lang="nl-NL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Size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LOD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28,362,198,927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DBpedia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1,040,358,853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YAGO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158,991,568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DBLP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55,586,971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wordnet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5,558,748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swdf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242,256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3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Internal validation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743485"/>
              </p:ext>
            </p:extLst>
          </p:nvPr>
        </p:nvGraphicFramePr>
        <p:xfrm>
          <a:off x="838200" y="1825624"/>
          <a:ext cx="8031449" cy="322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01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516146975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3973508783"/>
                    </a:ext>
                  </a:extLst>
                </a:gridCol>
                <a:gridCol w="1699112">
                  <a:extLst>
                    <a:ext uri="{9D8B030D-6E8A-4147-A177-3AD203B41FA5}">
                      <a16:colId xmlns:a16="http://schemas.microsoft.com/office/drawing/2014/main" val="4183592510"/>
                    </a:ext>
                  </a:extLst>
                </a:gridCol>
              </a:tblGrid>
              <a:tr h="720443">
                <a:tc>
                  <a:txBody>
                    <a:bodyPr/>
                    <a:lstStyle/>
                    <a:p>
                      <a:r>
                        <a:rPr lang="nl-NL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Size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Namespaces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of `Anti-</a:t>
                      </a: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Largest</a:t>
                      </a: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Inconsistency</a:t>
                      </a:r>
                      <a:endParaRPr lang="nl-NL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LOD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28,362,198,927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222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DBpedia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1,040,358,853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YAGO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158,991,568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135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16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/>
                        <a:t>DBLP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55,586,971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r>
                        <a:rPr lang="nl-NL" dirty="0" err="1"/>
                        <a:t>wordnet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5,558,748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  <a:tr h="41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swdf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242,256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-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0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546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validation completeness</a:t>
            </a:r>
            <a:endParaRPr lang="en-N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42E029-E567-4D45-92FC-107E6DA58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34590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782759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33365697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4251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sz="18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Inconsistent?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Found </a:t>
                      </a: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inconsistencies</a:t>
                      </a:r>
                      <a:endParaRPr lang="nl-NL" sz="18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9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100 triple subgraphs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4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500 triple subgraphs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7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2,000 triple subgraphs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Pellet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HermiT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1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24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0DCE-CC06-4A9D-B029-9EF4A3DE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validation</a:t>
            </a:r>
            <a:endParaRPr lang="en-NL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F005D-EB57-4590-B35C-D67A56D7B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02" y="2245166"/>
            <a:ext cx="6004604" cy="3583053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75F34-27F4-4964-AE6D-AA32A99D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" y="2172507"/>
            <a:ext cx="5892724" cy="34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3D76767-F521-4A3A-937A-B1AAF8DB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6" y="1464133"/>
            <a:ext cx="9233651" cy="43997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237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8AC170-1892-4BB3-81E7-E8F03CE9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975353"/>
            <a:ext cx="4546789" cy="36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001081-9E49-4C5F-A3D0-8C69CFB2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74" y="1975353"/>
            <a:ext cx="454678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C9FA-5719-4F49-A4B9-1E910C31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Internal Validation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External Validation</a:t>
            </a:r>
          </a:p>
          <a:p>
            <a:r>
              <a:rPr lang="en-US" dirty="0"/>
              <a:t>Conclusion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64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D1045A-6FE5-4146-AFE4-5EA0FE93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896" y="2227604"/>
            <a:ext cx="4670408" cy="36226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83BC16-D238-4C8E-8167-58B42D7D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97" y="2428387"/>
            <a:ext cx="4957380" cy="35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5E9912-72FC-4965-9792-B68512852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1194" y="2159852"/>
            <a:ext cx="5302606" cy="4138311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6A247E8-B45A-4023-BCFD-AC999A02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190" y="2252616"/>
            <a:ext cx="5091165" cy="4045547"/>
          </a:xfrm>
        </p:spPr>
      </p:pic>
    </p:spTree>
    <p:extLst>
      <p:ext uri="{BB962C8B-B14F-4D97-AF65-F5344CB8AC3E}">
        <p14:creationId xmlns:p14="http://schemas.microsoft.com/office/powerpoint/2010/main" val="384137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65EFB0B-B6EE-4C75-9D83-08A16A4C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45" y="931478"/>
            <a:ext cx="7477155" cy="32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C5240-E28C-44D4-AC3D-9259B896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E738F-0C2E-45FA-8C9A-529E1243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3" y="4454502"/>
            <a:ext cx="5766706" cy="19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1F09-451C-4E16-A74B-8A54245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validation</a:t>
            </a:r>
            <a:endParaRPr lang="en-NL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F06DC57-C4AE-471D-AE9A-CB7270BB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376" y="1890323"/>
            <a:ext cx="5290844" cy="414893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6CC11C-02A6-490C-A252-0E4E877AB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144" y="2038273"/>
            <a:ext cx="5053232" cy="40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F558-3216-441E-8EB2-5EA5DDBC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3CBE15-938B-4E33-AA3E-88058A0CB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731" y="2188903"/>
            <a:ext cx="5240093" cy="414893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C442D2-E221-4008-96D0-EE357432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50" y="2058276"/>
            <a:ext cx="5240093" cy="41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6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0CF7-BB90-48F3-B2D3-BE7F19F2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E4EB-A273-45ED-9B7E-2DBD012F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C4492E-3E06-440A-8ECC-745C8A72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140" y="2345132"/>
            <a:ext cx="4788988" cy="37146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74CBE-63C9-4430-BAFA-72E2A4F00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380" y="2143989"/>
            <a:ext cx="4759698" cy="37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9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introduction of a topic">
            <a:extLst>
              <a:ext uri="{FF2B5EF4-FFF2-40B4-BE49-F238E27FC236}">
                <a16:creationId xmlns:a16="http://schemas.microsoft.com/office/drawing/2014/main" id="{C402167A-22A8-438C-861F-C512876E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1536"/>
            <a:ext cx="595589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9279F-B721-4D94-83B8-12C5523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35DBC-5CFF-4B29-A37A-9FE7694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Derived a formal definition of an `Anti-pattern’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Delivered an extraction pipeline.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Implemented two method using `Anti-patterns’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Sampling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303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373-9D4F-4C58-9EBF-037B7557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7270" cy="4351338"/>
          </a:xfrm>
        </p:spPr>
        <p:txBody>
          <a:bodyPr/>
          <a:lstStyle/>
          <a:p>
            <a:r>
              <a:rPr lang="en-US" dirty="0"/>
              <a:t>Investigating lesser known knowledge graphs</a:t>
            </a:r>
          </a:p>
          <a:p>
            <a:r>
              <a:rPr lang="en-US" dirty="0"/>
              <a:t>Improved analysis on ‘Anti-patterns’</a:t>
            </a:r>
            <a:endParaRPr lang="en-NL" dirty="0"/>
          </a:p>
        </p:txBody>
      </p:sp>
      <p:pic>
        <p:nvPicPr>
          <p:cNvPr id="4098" name="Picture 2" descr="Image result for future work">
            <a:extLst>
              <a:ext uri="{FF2B5EF4-FFF2-40B4-BE49-F238E27FC236}">
                <a16:creationId xmlns:a16="http://schemas.microsoft.com/office/drawing/2014/main" id="{34392082-DCBF-4144-BC74-18616B12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84" y="1613823"/>
            <a:ext cx="4563140" cy="45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8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FF57-5DB0-41D5-9134-BE01E13E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SLIDE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373-9D4F-4C58-9EBF-037B7557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your attention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1997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" y="1807077"/>
            <a:ext cx="5922801" cy="27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13" y="3677077"/>
            <a:ext cx="4938468" cy="26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A272-B8AA-4822-8198-F7BDDC67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73F542-64F8-4B68-B56B-7901119F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" y="1807077"/>
            <a:ext cx="5922801" cy="27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F5B469-1432-47BC-A8BB-9B12364F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13" y="3677077"/>
            <a:ext cx="4938468" cy="26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make mistakes consistent">
            <a:extLst>
              <a:ext uri="{FF2B5EF4-FFF2-40B4-BE49-F238E27FC236}">
                <a16:creationId xmlns:a16="http://schemas.microsoft.com/office/drawing/2014/main" id="{ECF1D798-FA51-44F2-B8DF-8C4062FA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97" y="1610756"/>
            <a:ext cx="8339006" cy="46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70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C4AB-5406-4639-98BA-365A76B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6415-C52D-435E-914C-F4013354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RQ1: Can we define a formal definition?</a:t>
            </a:r>
          </a:p>
          <a:p>
            <a:r>
              <a:rPr lang="en-US" sz="4200" dirty="0"/>
              <a:t>RQ2: How can we retrieve these patterns?</a:t>
            </a:r>
          </a:p>
          <a:p>
            <a:r>
              <a:rPr lang="en-US" sz="4200" dirty="0"/>
              <a:t>RQ3: Can we classify the patterns?</a:t>
            </a:r>
          </a:p>
          <a:p>
            <a:r>
              <a:rPr lang="en-US" sz="4200" dirty="0"/>
              <a:t>RQ4: Can we design methods using patterns?</a:t>
            </a:r>
            <a:endParaRPr lang="en-NL" sz="4200" dirty="0"/>
          </a:p>
        </p:txBody>
      </p:sp>
    </p:spTree>
    <p:extLst>
      <p:ext uri="{BB962C8B-B14F-4D97-AF65-F5344CB8AC3E}">
        <p14:creationId xmlns:p14="http://schemas.microsoft.com/office/powerpoint/2010/main" val="197581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81E5-37B5-45CD-988A-AEB76F4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EE79-D94F-4112-956D-B2B5E8279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Triple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C76537-CCA4-4578-BD73-A985F6F0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4" y="2635166"/>
            <a:ext cx="4195762" cy="33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53414-3EC0-4C8A-8901-0EF25144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2343150"/>
            <a:ext cx="4010025" cy="78105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82C13-A1A6-4B1D-8B8F-3836E346E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9" y="4001294"/>
            <a:ext cx="4439270" cy="14861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6C7F85-7341-4734-99BC-868DAC32FC7C}"/>
              </a:ext>
            </a:extLst>
          </p:cNvPr>
          <p:cNvSpPr txBox="1">
            <a:spLocks/>
          </p:cNvSpPr>
          <p:nvPr/>
        </p:nvSpPr>
        <p:spPr>
          <a:xfrm>
            <a:off x="6115361" y="183197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97102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1A61-545B-4D32-A33B-E1486C24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1B5A5E-4769-474A-8E64-55FF958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690688"/>
            <a:ext cx="9182100" cy="46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6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300539F-5BF1-4310-AD07-FA475ED2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1406056"/>
            <a:ext cx="9115425" cy="5261443"/>
          </a:xfrm>
        </p:spPr>
      </p:pic>
    </p:spTree>
    <p:extLst>
      <p:ext uri="{BB962C8B-B14F-4D97-AF65-F5344CB8AC3E}">
        <p14:creationId xmlns:p14="http://schemas.microsoft.com/office/powerpoint/2010/main" val="187293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277D-D52F-42BF-8501-3B5207C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an Anti-pattern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5E03-740D-4223-BAC3-C1E4A364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 `Anti-pattern' of a knowledge graph G is a minimal set of </a:t>
            </a:r>
            <a:r>
              <a:rPr lang="en-US" b="1" dirty="0" err="1"/>
              <a:t>uninstantiated</a:t>
            </a:r>
            <a:r>
              <a:rPr lang="en-US" b="1" dirty="0"/>
              <a:t> Basic Triple Patterns that match an inconsistent subgraph of G.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85644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320</Words>
  <Application>Microsoft Office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Designing custom inconsistent knowledge graphs </vt:lpstr>
      <vt:lpstr>Overview</vt:lpstr>
      <vt:lpstr>Introduction</vt:lpstr>
      <vt:lpstr>Introduction</vt:lpstr>
      <vt:lpstr>Research Questions</vt:lpstr>
      <vt:lpstr>Background</vt:lpstr>
      <vt:lpstr>Background</vt:lpstr>
      <vt:lpstr>Background</vt:lpstr>
      <vt:lpstr>Formal definition of an Anti-pattern</vt:lpstr>
      <vt:lpstr>Approach</vt:lpstr>
      <vt:lpstr>Method</vt:lpstr>
      <vt:lpstr>Method</vt:lpstr>
      <vt:lpstr>Method</vt:lpstr>
      <vt:lpstr>Data Internal validation</vt:lpstr>
      <vt:lpstr>Data Internal validation</vt:lpstr>
      <vt:lpstr>Internal validation completeness</vt:lpstr>
      <vt:lpstr>Internal validation</vt:lpstr>
      <vt:lpstr>Applications</vt:lpstr>
      <vt:lpstr>PowerPoint Presentation</vt:lpstr>
      <vt:lpstr>PowerPoint Presentation</vt:lpstr>
      <vt:lpstr>PowerPoint Presentation</vt:lpstr>
      <vt:lpstr>Applications</vt:lpstr>
      <vt:lpstr>External validation</vt:lpstr>
      <vt:lpstr>PowerPoint Presentation</vt:lpstr>
      <vt:lpstr>PowerPoint Presentation</vt:lpstr>
      <vt:lpstr>Conclusion</vt:lpstr>
      <vt:lpstr>Future Work</vt:lpstr>
      <vt:lpstr>FINAL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custom inconsistent knowledge graphs</dc:title>
  <dc:creator>Thomas de Groot</dc:creator>
  <cp:lastModifiedBy>Thomas de Groot</cp:lastModifiedBy>
  <cp:revision>25</cp:revision>
  <dcterms:created xsi:type="dcterms:W3CDTF">2019-09-28T11:38:04Z</dcterms:created>
  <dcterms:modified xsi:type="dcterms:W3CDTF">2019-09-30T19:29:23Z</dcterms:modified>
</cp:coreProperties>
</file>